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56" r:id="rId3"/>
  </p:sldMasterIdLst>
  <p:notesMasterIdLst>
    <p:notesMasterId r:id="rId18"/>
  </p:notesMasterIdLst>
  <p:sldIdLst>
    <p:sldId id="257" r:id="rId4"/>
    <p:sldId id="285" r:id="rId5"/>
    <p:sldId id="336" r:id="rId6"/>
    <p:sldId id="323" r:id="rId7"/>
    <p:sldId id="324" r:id="rId8"/>
    <p:sldId id="261" r:id="rId9"/>
    <p:sldId id="337" r:id="rId10"/>
    <p:sldId id="338" r:id="rId11"/>
    <p:sldId id="325" r:id="rId12"/>
    <p:sldId id="326" r:id="rId13"/>
    <p:sldId id="327" r:id="rId14"/>
    <p:sldId id="328" r:id="rId15"/>
    <p:sldId id="334" r:id="rId16"/>
    <p:sldId id="339" r:id="rId17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utonnyMJ" pitchFamily="2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3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86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78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71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64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57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48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942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CC0066"/>
    <a:srgbClr val="D60093"/>
    <a:srgbClr val="008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C7CDB-0EC3-4820-AC73-6F4E6BDFF3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364C7-BF11-4B43-9ED9-33B9856C7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3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86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78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71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64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57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48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42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59BF4EE-D4E5-4BA7-B721-82856452C3A8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14B0780-5904-45F7-B0CA-C1149AA97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E02C198D-FB7F-47C8-B142-954270036EDF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35E7529-1BD0-4F94-A421-04E04538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724BB63-FFF5-4277-916C-4CC7C3B228BD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06DE1B0-EA99-4124-9263-5D3187C6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1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466D9BC-3B61-47D2-A547-1BEC05986E22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7410311-B69F-438F-80B7-7D406B29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5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F9A97D1-8476-4324-A718-61A581150463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9ED849F-737E-48D9-8EC1-8E663B8BD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0F5F660-4139-4470-BC0D-D2CD94FFBA9B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3E8AEB5-F98B-4BF2-B50A-3CCC500C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9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CDBA2A4-E5D0-4DE3-946F-939C834295E2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DC6D009-9582-4684-89E7-436A3A34A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58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DA574D1-8630-4988-A4A5-1E7E30B2C320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15905A4-A892-4C3A-A4F4-D1369B6AE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6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93" indent="0">
              <a:buNone/>
              <a:defRPr sz="2800"/>
            </a:lvl2pPr>
            <a:lvl3pPr marL="913986" indent="0">
              <a:buNone/>
              <a:defRPr sz="2400"/>
            </a:lvl3pPr>
            <a:lvl4pPr marL="1370978" indent="0">
              <a:buNone/>
              <a:defRPr sz="2000"/>
            </a:lvl4pPr>
            <a:lvl5pPr marL="1827971" indent="0">
              <a:buNone/>
              <a:defRPr sz="2000"/>
            </a:lvl5pPr>
            <a:lvl6pPr marL="2284964" indent="0">
              <a:buNone/>
              <a:defRPr sz="2000"/>
            </a:lvl6pPr>
            <a:lvl7pPr marL="2741957" indent="0">
              <a:buNone/>
              <a:defRPr sz="2000"/>
            </a:lvl7pPr>
            <a:lvl8pPr marL="3198948" indent="0">
              <a:buNone/>
              <a:defRPr sz="2000"/>
            </a:lvl8pPr>
            <a:lvl9pPr marL="365594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9A9F3B0-E115-4BEC-964F-B390FFB9AC48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F5A843F-B2E7-4744-9068-8C8BCA50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93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06C876E-30C1-4193-8B65-1631BFDFBD8F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E3CA55D-AA4C-490C-81DB-F6E0D726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36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8E6DE9D-5E24-44F2-B1EB-4D7FD2B69802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948ED99-D608-45BB-8B2E-E2A3DB505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95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F795413-B4B9-4947-83DE-34E83C3D30A3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140CE-EBD6-4155-88B2-A30E8DF05126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1AD7329-BF9E-4CA2-B569-AC167C457804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97738D-7E5D-41D9-8E98-FAEBAD349C0A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0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5BBC50E-0A8E-4A4D-A318-C2661519170F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03DAB6-C3FD-4295-A352-D8970019CD7F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BCB7BFA-996A-4DCF-AAE0-9529BEEBE1DA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58BE2C-BA2C-4EB6-A4A7-C01F5A4C839B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8337AEF-519B-43F7-8B34-FA6E6D7AB65C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65D3D5-E195-42C7-B0FB-D16C659E7D3C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B703C80B-7948-4959-A953-6103F9187E5A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B9E1E-B466-44EB-B1BC-EA377EB1EC71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37A4BC7-7808-4BE5-BFD5-9C41475AF101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BC730F-F796-4AF3-BF69-6C8DA6874D8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6788A20-DFFA-40A4-9295-4A20E8AE6EBA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B5327-B845-49FB-A4B6-C460A2A15EF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9D95D95-DC3F-4849-A4AB-2128BE6148B7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BA814-9C0E-40F6-BB0E-BB90F9D183C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82FB36B2-CC91-4223-9A0C-06FDB6631808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45AF6-064D-4F7A-A68C-7EEA7045C12E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80904471-FD3C-498A-B8A1-1976357E9AB4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B0D258-ED85-45AB-8C27-441035589E33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EC141-1FC2-4E05-BC1B-5A6DBD1E4DA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3" indent="0">
              <a:buNone/>
              <a:defRPr sz="2800"/>
            </a:lvl2pPr>
            <a:lvl3pPr marL="913986" indent="0">
              <a:buNone/>
              <a:defRPr sz="2400"/>
            </a:lvl3pPr>
            <a:lvl4pPr marL="1370978" indent="0">
              <a:buNone/>
              <a:defRPr sz="2000"/>
            </a:lvl4pPr>
            <a:lvl5pPr marL="1827971" indent="0">
              <a:buNone/>
              <a:defRPr sz="2000"/>
            </a:lvl5pPr>
            <a:lvl6pPr marL="2284964" indent="0">
              <a:buNone/>
              <a:defRPr sz="2000"/>
            </a:lvl6pPr>
            <a:lvl7pPr marL="2741957" indent="0">
              <a:buNone/>
              <a:defRPr sz="2000"/>
            </a:lvl7pPr>
            <a:lvl8pPr marL="3198948" indent="0">
              <a:buNone/>
              <a:defRPr sz="2000"/>
            </a:lvl8pPr>
            <a:lvl9pPr marL="36559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3" indent="-285621" algn="l" defTabSz="9139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1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5" indent="-228495" algn="l" defTabSz="9139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495" algn="l" defTabSz="9139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0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3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46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8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3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6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4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7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699" rIns="91398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8647D952-1AF2-447E-90A5-23C7DB600EE3}" type="datetimeFigureOut">
              <a:rPr lang="en-US"/>
              <a:pPr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90EC6E0F-FE39-4440-A346-1558E1B7F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5pPr>
      <a:lvl6pPr marL="4569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6pPr>
      <a:lvl7pPr marL="9139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7pPr>
      <a:lvl8pPr marL="13709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8pPr>
      <a:lvl9pPr marL="182797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9pPr>
    </p:titleStyle>
    <p:bodyStyle>
      <a:lvl1pPr marL="342744" indent="-342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3" indent="-2856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1" indent="-228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5" indent="-228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0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3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46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8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3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6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4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7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2E55C545-48A3-47DA-891D-63234DFD0A40}" type="datetimeFigureOut">
              <a:rPr lang="en-US"/>
              <a:pPr defTabSz="914400">
                <a:defRPr/>
              </a:pPr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D51FEC-26BA-4AFF-9ABF-779C827A9404}" type="slidenum">
              <a:rPr lang="en-US" altLang="en-US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4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image" Target="../media/image14.jpe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17.jpe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18.pn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7522" y="304803"/>
            <a:ext cx="2342982" cy="1107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6600" b="1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600" b="1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98" y="1450896"/>
            <a:ext cx="2754252" cy="37713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978">
        <p14:prism isInverted="1"/>
      </p:transition>
    </mc:Choice>
    <mc:Fallback xmlns="">
      <p:transition spd="slow" advTm="11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362636"/>
            <a:ext cx="4573958" cy="6462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3600" u="sng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উপস্থাপন বা কাজের ধারা</a:t>
            </a:r>
            <a:r>
              <a:rPr lang="bn-IN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1110645"/>
            <a:ext cx="9124950" cy="5231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en-US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 উত্তল লেন্সকে</a:t>
            </a:r>
            <a:r>
              <a:rPr lang="en-US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চিত্রানুযায়ী স্ট্যান্ডের সাহায্যে অপটিক্যাল বেঞ্চের ওপর স্থাপন করা হয়।</a:t>
            </a:r>
            <a:endParaRPr lang="en-US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49" y="1576716"/>
            <a:ext cx="7353300" cy="461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চিত্রানুযায়ী লেন্সের সামনে একটি মোম প্রজ্জলিত করে রাখা হয়।</a:t>
            </a:r>
            <a:endParaRPr lang="en-US" sz="2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8448">
            <a:off x="5762999" y="3717100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8448">
            <a:off x="3448424" y="4397312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9070401">
            <a:off x="6442476" y="4761950"/>
            <a:ext cx="1075229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লেন্স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904511">
            <a:off x="4065121" y="5423129"/>
            <a:ext cx="1151017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bn-IN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মোম</a:t>
            </a:r>
            <a:r>
              <a:rPr lang="bn-IN" kern="0" dirty="0">
                <a:solidFill>
                  <a:sysClr val="windowText" lastClr="000000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5"/>
    </mc:Choice>
    <mc:Fallback xmlns="">
      <p:transition spd="slow" advTm="2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0313" y="362637"/>
            <a:ext cx="4450172" cy="6462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398" tIns="45699" rIns="91398" bIns="45699">
            <a:spAutoFit/>
          </a:bodyPr>
          <a:lstStyle/>
          <a:p>
            <a:r>
              <a:rPr lang="bn-IN" sz="36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উপস্থাপন বা কাজের ধারা</a:t>
            </a:r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3" y="1078976"/>
            <a:ext cx="9143999" cy="461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প্রতিবিম্বটিকে দেখার জন্যে চিত্রানুযায়ী লেন্সের পেছনে সাদা কাগজ দিয়ে পর্দার ব্যবস্থা করা হয়। </a:t>
            </a:r>
            <a:endParaRPr lang="en-US" sz="2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3" y="1455689"/>
            <a:ext cx="8253679" cy="461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প্রতিবিম্বটিকে স্পস্টকরে দেখার জন্যে  লেন্সটিকে সামনে বা পেছনে সরানো হয়।</a:t>
            </a:r>
            <a:endParaRPr lang="en-US" sz="2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5620" y="3192835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1295">
            <a:off x="5763000" y="3717100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9911089">
            <a:off x="8117639" y="4339720"/>
            <a:ext cx="760075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bn-IN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পর্দা</a:t>
            </a:r>
            <a:r>
              <a:rPr lang="bn-IN" kern="0" dirty="0">
                <a:solidFill>
                  <a:sysClr val="windowText" lastClr="000000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4"/>
    </mc:Choice>
    <mc:Fallback xmlns="">
      <p:transition spd="slow" advTm="2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0833 L -0.07934 0.0564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"/>
            <a:ext cx="9144000" cy="6847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595104"/>
            <a:ext cx="1505456" cy="646288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lvl="0"/>
            <a:r>
              <a:rPr lang="bn-IN" sz="36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ফলাফলঃ</a:t>
            </a:r>
            <a:endParaRPr lang="en-US" sz="36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626713"/>
            <a:ext cx="541020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লেন্স দ্বারা সৃষ্ট প্রতিবিম্বের-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" y="1161926"/>
            <a:ext cx="501015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অবস্থানঃ </a:t>
            </a:r>
            <a:r>
              <a:rPr lang="en-US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f </a:t>
            </a:r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 </a:t>
            </a:r>
            <a:r>
              <a:rPr lang="en-US" sz="3600" b="1" dirty="0" err="1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2f</a:t>
            </a:r>
            <a:r>
              <a:rPr lang="en-US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 মাঝে।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1" y="1623167"/>
            <a:ext cx="3549285" cy="646288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প্রকৃতিঃ বাস্তব ও উল্টো।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" y="2076899"/>
            <a:ext cx="4572000" cy="646288"/>
          </a:xfrm>
          <a:prstGeom prst="rect">
            <a:avLst/>
          </a:prstGeom>
        </p:spPr>
        <p:txBody>
          <a:bodyPr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আকৃতিঃ লক্ষবস্তুর চেয়ে ছোট।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7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5"/>
    </mc:Choice>
    <mc:Fallback xmlns="">
      <p:transition spd="slow" advTm="1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7928"/>
            <a:ext cx="5791200" cy="44400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8166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530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8651">
        <p14:flip dir="r"/>
      </p:transition>
    </mc:Choice>
    <mc:Fallback xmlns="">
      <p:transition spd="slow" advClick="0" advTm="18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914400"/>
            <a:ext cx="8305800" cy="495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   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Avjøvn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&amp; †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Zvgv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‡`i 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mnvq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nDb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/>
            </a:r>
            <a:b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</a:b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AvR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 G 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ch©šÍB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/>
            </a:r>
            <a:b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</a:b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   ‡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Lv`v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nv‡dR</a:t>
            </a:r>
            <a:r>
              <a:rPr lang="en-US" sz="6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</a:rPr>
              <a:t>|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1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4"/>
    </mc:Choice>
    <mc:Fallback xmlns="">
      <p:transition spd="slow" advTm="1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24250" y="266703"/>
            <a:ext cx="1828800" cy="7693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398" tIns="45699" rIns="91398" bIns="45699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40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400" u="sng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2" y="1143000"/>
            <a:ext cx="5344887" cy="37856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3600" dirty="0">
                <a:solidFill>
                  <a:prstClr val="black"/>
                </a:solidFill>
              </a:rPr>
              <a:t> 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  </a:t>
            </a:r>
            <a:r>
              <a:rPr lang="bn-IN" sz="3600" dirty="0">
                <a:solidFill>
                  <a:prstClr val="black"/>
                </a:solidFill>
                <a:cs typeface="Arial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PIMS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OF </a:t>
            </a:r>
          </a:p>
          <a:p>
            <a:pPr>
              <a:defRPr/>
            </a:pPr>
            <a:r>
              <a:rPr lang="bn-IN" sz="3200" dirty="0">
                <a:solidFill>
                  <a:prstClr val="black"/>
                </a:solidFill>
                <a:cs typeface="Arial" charset="0"/>
              </a:rPr>
              <a:t>     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DTE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=</a:t>
            </a:r>
            <a:r>
              <a:rPr lang="en-US" sz="3600" dirty="0" smtClean="0">
                <a:solidFill>
                  <a:prstClr val="black"/>
                </a:solidFill>
                <a:cs typeface="Arial" charset="0"/>
              </a:rPr>
              <a:t>7</a:t>
            </a:r>
            <a:r>
              <a:rPr lang="bn-IN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৫০১৬৩০৫৭৬০ </a:t>
            </a:r>
            <a:endParaRPr lang="en-US" sz="3600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bn-IN" sz="3600" dirty="0">
                <a:solidFill>
                  <a:prstClr val="black"/>
                </a:solidFill>
              </a:rPr>
              <a:t>   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bn-IN" sz="4000" b="1" dirty="0">
                <a:solidFill>
                  <a:prstClr val="black"/>
                </a:solidFill>
                <a:cs typeface="NikoshBAN" pitchFamily="2" charset="0"/>
              </a:rPr>
              <a:t>মোঃহাবিবুর রহমান</a:t>
            </a:r>
          </a:p>
          <a:p>
            <a:pPr>
              <a:defRPr/>
            </a:pPr>
            <a:r>
              <a:rPr lang="bn-IN" sz="2400" b="1" dirty="0">
                <a:solidFill>
                  <a:prstClr val="black"/>
                </a:solidFill>
                <a:cs typeface="NikoshBAN" pitchFamily="2" charset="0"/>
              </a:rPr>
              <a:t>            </a:t>
            </a:r>
            <a:r>
              <a:rPr lang="bn-IN" sz="2800" b="1" dirty="0">
                <a:solidFill>
                  <a:prstClr val="black"/>
                </a:solidFill>
                <a:cs typeface="NikoshBAN" pitchFamily="2" charset="0"/>
              </a:rPr>
              <a:t>ইন্সট্রাক্টর (পদার্থবিজ্ঞান)</a:t>
            </a:r>
          </a:p>
          <a:p>
            <a:pPr>
              <a:defRPr/>
            </a:pPr>
            <a:r>
              <a:rPr lang="bn-IN" sz="3600" b="1" dirty="0">
                <a:solidFill>
                  <a:prstClr val="black"/>
                </a:solidFill>
                <a:cs typeface="NikoshBAN" pitchFamily="2" charset="0"/>
              </a:rPr>
              <a:t>   টেকনিক্যাল স্কুল ও কলেজ</a:t>
            </a:r>
          </a:p>
          <a:p>
            <a:pPr>
              <a:defRPr/>
            </a:pPr>
            <a:r>
              <a:rPr lang="bn-IN" sz="3200" b="1" dirty="0">
                <a:solidFill>
                  <a:prstClr val="black"/>
                </a:solidFill>
                <a:cs typeface="NikoshBAN" pitchFamily="2" charset="0"/>
              </a:rPr>
              <a:t>          </a:t>
            </a:r>
            <a:r>
              <a:rPr lang="en-US" sz="3200" b="1" dirty="0">
                <a:solidFill>
                  <a:prstClr val="black"/>
                </a:solidFill>
                <a:cs typeface="NikoshBAN" pitchFamily="2" charset="0"/>
              </a:rPr>
              <a:t> </a:t>
            </a:r>
            <a:r>
              <a:rPr lang="bn-IN" sz="3200" b="1" dirty="0">
                <a:solidFill>
                  <a:prstClr val="black"/>
                </a:solidFill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cs typeface="NikoshBAN" pitchFamily="2" charset="0"/>
              </a:rPr>
              <a:t>কিশোরগঞ্জ</a:t>
            </a:r>
            <a:r>
              <a:rPr lang="bn-IN" sz="3600" b="1" dirty="0" smtClean="0">
                <a:solidFill>
                  <a:prstClr val="black"/>
                </a:solidFill>
                <a:cs typeface="NikoshBAN" pitchFamily="2" charset="0"/>
              </a:rPr>
              <a:t>।</a:t>
            </a:r>
            <a:endParaRPr lang="bn-IN" sz="3200" b="1" dirty="0">
              <a:solidFill>
                <a:prstClr val="black"/>
              </a:solidFill>
              <a:cs typeface="NikoshBAN" pitchFamily="2" charset="0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cs typeface="Arial" charset="0"/>
              </a:rPr>
              <a:t>পরামর্শের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Arial" charset="0"/>
              </a:rPr>
              <a:t>জন্যেঃ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  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০১৭১৫৩৪২৯৩৪         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5575" y="4959866"/>
            <a:ext cx="7543800" cy="1754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8" tIns="45699" rIns="91398" bIns="45699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bn-IN" sz="3600" u="sng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পাঠ পরিচিতিঃ</a:t>
            </a: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বিষয় – পদার্থবিজ্ঞান</a:t>
            </a:r>
            <a:r>
              <a:rPr lang="en-US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-2 </a:t>
            </a:r>
            <a:endParaRPr lang="bn-IN" sz="36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en-US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শ্রেণি </a:t>
            </a:r>
            <a:r>
              <a:rPr lang="en-US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– </a:t>
            </a:r>
            <a:r>
              <a:rPr lang="en-US" sz="3600" dirty="0" err="1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দ্বাদশ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bn-IN" sz="36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                   </a:t>
            </a:r>
            <a:r>
              <a:rPr lang="en-US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সময়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90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36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D:\Class Photo\HABIB SIR U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901" y="1143000"/>
            <a:ext cx="3109899" cy="3633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5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6">
        <p14:prism isInverted="1"/>
      </p:transition>
    </mc:Choice>
    <mc:Fallback xmlns="">
      <p:transition spd="slow" advTm="18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7206" y="2743203"/>
            <a:ext cx="2911014" cy="3230925"/>
          </a:xfrm>
          <a:prstGeom prst="rect">
            <a:avLst/>
          </a:prstGeom>
        </p:spPr>
      </p:pic>
      <p:pic>
        <p:nvPicPr>
          <p:cNvPr id="3" name="Picture 2" descr="images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2267129"/>
            <a:ext cx="1676400" cy="33673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2775" y="1066801"/>
            <a:ext cx="2819400" cy="120028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NikoshBAN" pitchFamily="2" charset="0"/>
              </a:rPr>
              <a:t>প্রিয় শিক্ষার্থীবৃন্দ ! </a:t>
            </a:r>
          </a:p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NikoshBAN" pitchFamily="2" charset="0"/>
              </a:rPr>
              <a:t>এটি কী?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NikoshBAN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1942415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8566" y="1639851"/>
            <a:ext cx="339361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b="1" dirty="0">
                <a:solidFill>
                  <a:prstClr val="white"/>
                </a:solidFill>
                <a:cs typeface="NikoshBAN" pitchFamily="2" charset="0"/>
              </a:rPr>
              <a:t>এটি একটি উত্তল লেন্স </a:t>
            </a:r>
            <a:endParaRPr lang="en-US" sz="3600" b="1" dirty="0">
              <a:solidFill>
                <a:prstClr val="white"/>
              </a:solidFill>
              <a:cs typeface="NikoshBAN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7789" y="3436344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7173911" y="3779838"/>
            <a:ext cx="1447800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200" b="1" dirty="0">
                <a:solidFill>
                  <a:prstClr val="white"/>
                </a:solidFill>
                <a:cs typeface="NikoshBAN" pitchFamily="2" charset="0"/>
              </a:rPr>
              <a:t>এটি কী ? </a:t>
            </a:r>
            <a:endParaRPr lang="en-US" sz="3200" b="1" dirty="0">
              <a:solidFill>
                <a:prstClr val="white"/>
              </a:solidFill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023590" y="3443714"/>
            <a:ext cx="38100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b="1" dirty="0">
                <a:solidFill>
                  <a:prstClr val="white"/>
                </a:solidFill>
                <a:cs typeface="NikoshBAN" pitchFamily="2" charset="0"/>
              </a:rPr>
              <a:t>এটি একটি প্রজ্জলিত মোম </a:t>
            </a:r>
            <a:endParaRPr lang="en-US" sz="3600" b="1" dirty="0">
              <a:solidFill>
                <a:prstClr val="white"/>
              </a:solidFill>
              <a:cs typeface="NikoshBAN" pitchFamily="2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501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6769"/>
    </mc:Choice>
    <mc:Fallback xmlns="">
      <p:transition spd="slow" advTm="2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8" grpId="0"/>
      <p:bldP spid="8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3" y="885411"/>
            <a:ext cx="1279525" cy="16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132157"/>
            <a:ext cx="2819400" cy="1200286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</a:p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এটিকে কী বলে 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1550" y="629514"/>
            <a:ext cx="41148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এটিকে বাস্তব প্রতিবিম্ব বলে।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7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8"/>
    </mc:Choice>
    <mc:Fallback xmlns="">
      <p:transition spd="slow" advTm="14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286000" y="1676400"/>
            <a:ext cx="4572000" cy="914400"/>
          </a:xfrm>
          <a:prstGeom prst="downArrowCallou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398" tIns="45699" rIns="91398" bIns="45699"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n-IN" sz="4400" b="1" dirty="0">
                <a:ln/>
                <a:solidFill>
                  <a:srgbClr val="D60093"/>
                </a:solidFill>
                <a:latin typeface="NikoshBAN" pitchFamily="2" charset="0"/>
                <a:cs typeface="NikoshBAN" pitchFamily="2" charset="0"/>
              </a:rPr>
              <a:t>আজকের পাঠ শিরোনাম </a:t>
            </a:r>
            <a:endParaRPr lang="en-US" sz="4400" b="1" dirty="0">
              <a:ln/>
              <a:solidFill>
                <a:srgbClr val="D60093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2765973"/>
            <a:ext cx="8763000" cy="1015620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IN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</a:t>
            </a:r>
            <a:r>
              <a:rPr lang="bn-IN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উত্তল লেন্সর ক্ষমতা নির্ণয়। </a:t>
            </a:r>
            <a:endParaRPr lang="en-US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84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0"/>
    </mc:Choice>
    <mc:Fallback xmlns="">
      <p:transition spd="slow" advTm="2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build="allAtOnce" animBg="1"/>
      <p:bldP spid="3" grpI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" y="1296087"/>
            <a:ext cx="421005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282716"/>
            <a:ext cx="2590800" cy="8309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8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50" y="2518025"/>
            <a:ext cx="737235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571240" indent="-571240">
              <a:buFont typeface="Wingdings" pitchFamily="2" charset="2"/>
              <a:buChar char="v"/>
            </a:pPr>
            <a:r>
              <a:rPr lang="bn-IN" sz="3600" b="1" dirty="0">
                <a:latin typeface="NikoshBAN" pitchFamily="2" charset="0"/>
                <a:cs typeface="NikoshBAN" pitchFamily="2" charset="0"/>
              </a:rPr>
              <a:t>প্রতিবিম্ব কী তা ব্যাখ্যা করতে 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650" y="3543302"/>
            <a:ext cx="796290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200" b="1" dirty="0"/>
              <a:t>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বাস্তব প্রতিবিম্বের বৈশিষ্ট বিশ্লেষণ করতে 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650" y="3011957"/>
            <a:ext cx="838200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200" b="1" dirty="0"/>
              <a:t>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প্রতিবিম্ব কীভাবে সৃষ্টি হয় তা বর্ণনা করতে 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" y="2075077"/>
            <a:ext cx="63246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285621" indent="-285621">
              <a:buFont typeface="Wingdings" pitchFamily="2" charset="2"/>
              <a:buChar char="v"/>
            </a:pP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উত্তল লেন্স কাকে বলে তা বলতে পারবে। 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5300" y="367724"/>
            <a:ext cx="685800" cy="685800"/>
          </a:xfrm>
          <a:prstGeom prst="rect">
            <a:avLst/>
          </a:prstGeom>
        </p:spPr>
      </p:pic>
      <p:pic>
        <p:nvPicPr>
          <p:cNvPr id="9" name="Picture 8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950" y="355312"/>
            <a:ext cx="685800" cy="685800"/>
          </a:xfrm>
          <a:prstGeom prst="rect">
            <a:avLst/>
          </a:prstGeom>
        </p:spPr>
      </p:pic>
      <p:pic>
        <p:nvPicPr>
          <p:cNvPr id="10" name="Picture 9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950" y="5715000"/>
            <a:ext cx="685800" cy="685800"/>
          </a:xfrm>
          <a:prstGeom prst="rect">
            <a:avLst/>
          </a:prstGeom>
        </p:spPr>
      </p:pic>
      <p:pic>
        <p:nvPicPr>
          <p:cNvPr id="11" name="Picture 10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5715000"/>
            <a:ext cx="685800" cy="685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6700" y="4053109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বাস্তব প্রতিবিম্বের সাহায্যে  লেন্সের  ক্ষমতা নির্ণয় করতে পারবে 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7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071">
        <p14:prism isInverted="1"/>
      </p:transition>
    </mc:Choice>
    <mc:Fallback xmlns="">
      <p:transition spd="slow" advTm="37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6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 rotWithShape="1">
          <a:blip r:embed="rId5" cstate="print"/>
          <a:srcRect t="6617" b="6619"/>
          <a:stretch/>
        </p:blipFill>
        <p:spPr>
          <a:xfrm>
            <a:off x="1766047" y="4034072"/>
            <a:ext cx="817545" cy="21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" y="955613"/>
                <a:ext cx="9029700" cy="3156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bn-IN" sz="36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লেন্সের ক্ষমতাঃ </a:t>
                </a:r>
                <a:r>
                  <a:rPr lang="bn-IN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একগুচ্ছ সমান্তরাল আলোকরশ্মিকে অভিসারী গুচ্ছে (উত্তল লেন্সে) বা অপসারী গুচ্ছে (অবতল লেন্সে) পরিনত করার সামর্থকে লেন্সের ক্ষমতা বলে।</a:t>
                </a:r>
                <a:endParaRPr lang="en-US" sz="360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defTabSz="914400"/>
                <a:r>
                  <a:rPr lang="bn-IN" sz="36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ব্যাখ্যাঃ</a:t>
                </a:r>
                <a:r>
                  <a:rPr lang="bn-IN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কোনো লেন্সের ক্ষমতা 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</a:t>
                </a:r>
                <a:r>
                  <a:rPr lang="bn-IN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এবং ফোকাস দূরত্ব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bn-IN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হলে</a:t>
                </a:r>
                <a:r>
                  <a:rPr lang="en-US" sz="36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endParaRPr lang="bn-IN" sz="36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defTabSz="914400"/>
                <a:r>
                  <a:rPr lang="en-US" sz="24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US" sz="320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n w="0"/>
                            <a:solidFill>
                              <a:prstClr val="black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n w="0"/>
                            <a:solidFill>
                              <a:prstClr val="black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3200" i="1" smtClean="0">
                            <a:ln w="0"/>
                            <a:solidFill>
                              <a:prstClr val="black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bn-IN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লেন্সের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ক্ষমতার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একক</a:t>
                </a:r>
                <a:r>
                  <a:rPr lang="en-US" sz="36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ডাইঅপটার</a:t>
                </a:r>
                <a:r>
                  <a:rPr lang="en-US" sz="36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(</a:t>
                </a:r>
                <a:r>
                  <a:rPr lang="en-US" sz="28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:endParaRPr lang="en-US" sz="36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955613"/>
                <a:ext cx="9029700" cy="3156120"/>
              </a:xfrm>
              <a:prstGeom prst="rect">
                <a:avLst/>
              </a:prstGeom>
              <a:blipFill>
                <a:blip r:embed="rId6"/>
                <a:stretch>
                  <a:fillRect l="-2228" t="-3482" b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1.1.jpg"/>
          <p:cNvPicPr>
            <a:picLocks noChangeAspect="1"/>
          </p:cNvPicPr>
          <p:nvPr/>
        </p:nvPicPr>
        <p:blipFill rotWithShape="1">
          <a:blip r:embed="rId7" cstate="print"/>
          <a:srcRect l="13441" r="12635" b="11218"/>
          <a:stretch/>
        </p:blipFill>
        <p:spPr>
          <a:xfrm>
            <a:off x="6400800" y="4093804"/>
            <a:ext cx="755861" cy="18911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7280" y="4452294"/>
            <a:ext cx="3505200" cy="718606"/>
            <a:chOff x="-247690" y="3000482"/>
            <a:chExt cx="8382000" cy="676916"/>
          </a:xfrm>
        </p:grpSpPr>
        <p:grpSp>
          <p:nvGrpSpPr>
            <p:cNvPr id="13" name="Group 12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15" name="Isosceles Triangle 14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Isosceles Triangle 17"/>
                <p:cNvSpPr/>
                <p:nvPr/>
              </p:nvSpPr>
              <p:spPr>
                <a:xfrm rot="5552211">
                  <a:off x="5183181" y="3486178"/>
                  <a:ext cx="164800" cy="143727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7171573" y="3000482"/>
              <a:ext cx="753361" cy="598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sz="28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7280" y="5332650"/>
            <a:ext cx="1842393" cy="117521"/>
            <a:chOff x="2252377" y="5368689"/>
            <a:chExt cx="5773492" cy="1609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03671" y="4357558"/>
            <a:ext cx="1842393" cy="117521"/>
            <a:chOff x="2252377" y="5368689"/>
            <a:chExt cx="5773492" cy="16099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7280" y="4695099"/>
            <a:ext cx="1842393" cy="117521"/>
            <a:chOff x="2252377" y="5368689"/>
            <a:chExt cx="5773492" cy="16099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7280" y="5659233"/>
            <a:ext cx="1842393" cy="117521"/>
            <a:chOff x="2252377" y="5368689"/>
            <a:chExt cx="5773492" cy="16099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491475">
            <a:off x="2052179" y="4704772"/>
            <a:ext cx="1711804" cy="151962"/>
            <a:chOff x="2252377" y="5352747"/>
            <a:chExt cx="5773492" cy="1609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 rot="772177">
            <a:off x="2094951" y="4879778"/>
            <a:ext cx="1711804" cy="151962"/>
            <a:chOff x="2252377" y="5370633"/>
            <a:chExt cx="5773492" cy="16099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Isosceles Triangle 44"/>
            <p:cNvSpPr/>
            <p:nvPr/>
          </p:nvSpPr>
          <p:spPr>
            <a:xfrm rot="5400000">
              <a:off x="3973737" y="5348910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 rot="20164340">
            <a:off x="2051480" y="5298802"/>
            <a:ext cx="1711804" cy="151962"/>
            <a:chOff x="2252377" y="5352747"/>
            <a:chExt cx="5773492" cy="16099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Isosceles Triangle 47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20869824">
            <a:off x="2097916" y="5126060"/>
            <a:ext cx="1711804" cy="151962"/>
            <a:chOff x="2252377" y="5335179"/>
            <a:chExt cx="5773492" cy="16099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rot="5400000">
              <a:off x="3963595" y="5313456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685835" y="4697703"/>
            <a:ext cx="3749953" cy="634949"/>
            <a:chOff x="-832969" y="3239476"/>
            <a:chExt cx="8967279" cy="598112"/>
          </a:xfrm>
        </p:grpSpPr>
        <p:grpSp>
          <p:nvGrpSpPr>
            <p:cNvPr id="60" name="Group 59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62" name="Isosceles Triangle 61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5" name="Isosceles Triangle 64"/>
                <p:cNvSpPr/>
                <p:nvPr/>
              </p:nvSpPr>
              <p:spPr>
                <a:xfrm rot="5552211">
                  <a:off x="5183181" y="3486178"/>
                  <a:ext cx="164800" cy="143727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61" name="TextBox 60"/>
            <p:cNvSpPr txBox="1"/>
            <p:nvPr/>
          </p:nvSpPr>
          <p:spPr>
            <a:xfrm>
              <a:off x="-832969" y="3239476"/>
              <a:ext cx="753361" cy="598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sz="28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930588" y="5324344"/>
            <a:ext cx="1842393" cy="117521"/>
            <a:chOff x="2252377" y="5368689"/>
            <a:chExt cx="5773492" cy="16099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Isosceles Triangle 67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946979" y="4349252"/>
            <a:ext cx="1842393" cy="117521"/>
            <a:chOff x="2252377" y="5368689"/>
            <a:chExt cx="5773492" cy="16099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930588" y="4686793"/>
            <a:ext cx="1842393" cy="117521"/>
            <a:chOff x="2252377" y="5368689"/>
            <a:chExt cx="5773492" cy="16099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Isosceles Triangle 73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930588" y="5650927"/>
            <a:ext cx="1842393" cy="117521"/>
            <a:chOff x="2252377" y="5368689"/>
            <a:chExt cx="5773492" cy="160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Isosceles Triangle 7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1134829">
            <a:off x="6714294" y="5953126"/>
            <a:ext cx="1842393" cy="117522"/>
            <a:chOff x="2252377" y="5368689"/>
            <a:chExt cx="5773492" cy="16099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Isosceles Triangle 8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20328253">
            <a:off x="6713849" y="4025933"/>
            <a:ext cx="1842393" cy="142201"/>
            <a:chOff x="2252377" y="5368689"/>
            <a:chExt cx="5773492" cy="160998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Isosceles Triangle 84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rot="20663670">
            <a:off x="6710327" y="4452984"/>
            <a:ext cx="1842393" cy="117522"/>
            <a:chOff x="2252377" y="5368689"/>
            <a:chExt cx="5773492" cy="1609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Isosceles Triangle 82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 rot="553354">
            <a:off x="6722658" y="5467148"/>
            <a:ext cx="1842393" cy="156421"/>
            <a:chOff x="2252377" y="5368689"/>
            <a:chExt cx="5773492" cy="160998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1" name="Isosceles Triangle 8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5000387" y="4402871"/>
            <a:ext cx="1788985" cy="70442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79665" y="4740428"/>
            <a:ext cx="1662266" cy="353469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044540" y="5113757"/>
            <a:ext cx="1694790" cy="280863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5079665" y="5113757"/>
            <a:ext cx="1709707" cy="58581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537627" y="6128399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অবতল লেন্সে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85034" y="6145046"/>
            <a:ext cx="177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উত্তল লেন্সে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76"/>
    </mc:Choice>
    <mc:Fallback xmlns="">
      <p:transition spd="slow" advTm="67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1C3_0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057400"/>
            <a:ext cx="6810375" cy="2609850"/>
          </a:xfrm>
          <a:prstGeom prst="rect">
            <a:avLst/>
          </a:prstGeom>
        </p:spPr>
      </p:pic>
      <p:pic>
        <p:nvPicPr>
          <p:cNvPr id="3" name="Picture 2" descr="candle-03.jpg"/>
          <p:cNvPicPr>
            <a:picLocks noChangeAspect="1"/>
          </p:cNvPicPr>
          <p:nvPr/>
        </p:nvPicPr>
        <p:blipFill>
          <a:blip r:embed="rId6" cstate="print"/>
          <a:srcRect l="41049" t="17833" r="43443"/>
          <a:stretch>
            <a:fillRect/>
          </a:stretch>
        </p:blipFill>
        <p:spPr>
          <a:xfrm>
            <a:off x="1690468" y="2514600"/>
            <a:ext cx="259590" cy="9146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42868" y="2404404"/>
            <a:ext cx="2998772" cy="244424"/>
            <a:chOff x="1564978" y="2500532"/>
            <a:chExt cx="2854622" cy="1905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564978" y="2604868"/>
              <a:ext cx="2854622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5400000">
              <a:off x="2933700" y="2538632"/>
              <a:ext cx="190500" cy="1143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76400" y="3310596"/>
            <a:ext cx="6934200" cy="211457"/>
            <a:chOff x="1438428" y="3384662"/>
            <a:chExt cx="6934200" cy="211457"/>
          </a:xfrm>
        </p:grpSpPr>
        <p:grpSp>
          <p:nvGrpSpPr>
            <p:cNvPr id="19" name="Group 18"/>
            <p:cNvGrpSpPr/>
            <p:nvPr/>
          </p:nvGrpSpPr>
          <p:grpSpPr>
            <a:xfrm>
              <a:off x="1438428" y="3400864"/>
              <a:ext cx="6934200" cy="190500"/>
              <a:chOff x="1438428" y="3400864"/>
              <a:chExt cx="6934200" cy="1905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1438428" y="3491132"/>
                <a:ext cx="6934200" cy="58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rot="5400000">
                <a:off x="2933700" y="3438964"/>
                <a:ext cx="190500" cy="1143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Isosceles Triangle 23"/>
            <p:cNvSpPr/>
            <p:nvPr/>
          </p:nvSpPr>
          <p:spPr>
            <a:xfrm rot="5238799">
              <a:off x="5758259" y="3408402"/>
              <a:ext cx="211457" cy="1639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25" descr="candle-03.jpg"/>
          <p:cNvPicPr>
            <a:picLocks noChangeAspect="1"/>
          </p:cNvPicPr>
          <p:nvPr/>
        </p:nvPicPr>
        <p:blipFill>
          <a:blip r:embed="rId7" cstate="print"/>
          <a:srcRect l="41049" t="17833" r="43443"/>
          <a:stretch>
            <a:fillRect/>
          </a:stretch>
        </p:blipFill>
        <p:spPr>
          <a:xfrm rot="10800000">
            <a:off x="8229600" y="3429000"/>
            <a:ext cx="381000" cy="1143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814668" y="2528668"/>
            <a:ext cx="3505200" cy="1981200"/>
            <a:chOff x="4800691" y="2486237"/>
            <a:chExt cx="3482532" cy="201355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800691" y="2486237"/>
              <a:ext cx="3482532" cy="20135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/>
            <p:nvPr/>
          </p:nvSpPr>
          <p:spPr>
            <a:xfrm rot="6481716">
              <a:off x="6970988" y="3726575"/>
              <a:ext cx="205017" cy="15614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10860" y="2528668"/>
            <a:ext cx="6394940" cy="1967132"/>
            <a:chOff x="1910860" y="2528668"/>
            <a:chExt cx="6394940" cy="196713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910860" y="2528668"/>
              <a:ext cx="6394940" cy="19671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Isosceles Triangle 43"/>
            <p:cNvSpPr/>
            <p:nvPr/>
          </p:nvSpPr>
          <p:spPr>
            <a:xfrm rot="6776029">
              <a:off x="3188981" y="2884049"/>
              <a:ext cx="275522" cy="15779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 rot="6776029">
              <a:off x="6465583" y="3894577"/>
              <a:ext cx="275522" cy="15779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59458" y="1579696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bn-IN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4820524">
            <a:off x="1560923" y="2079496"/>
            <a:ext cx="397271" cy="325929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4820524">
            <a:off x="4606611" y="1788224"/>
            <a:ext cx="397547" cy="386411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30604" y="1244025"/>
            <a:ext cx="94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bn-IN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 rot="4820524">
            <a:off x="8146684" y="2942435"/>
            <a:ext cx="424334" cy="34459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79005" y="2404404"/>
            <a:ext cx="251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bn-IN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বাস্তব প্রতিবিম্ব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281868" y="118272"/>
            <a:ext cx="8732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699" rIns="91398" bIns="45699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5pPr>
            <a:lvl6pPr marL="45699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6pPr>
            <a:lvl7pPr marL="9139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7pPr>
            <a:lvl8pPr marL="13709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8pPr>
            <a:lvl9pPr marL="182797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ikoshBAN" pitchFamily="2" charset="0"/>
              </a:defRPr>
            </a:lvl9pPr>
          </a:lstStyle>
          <a:p>
            <a:pPr algn="l"/>
            <a:r>
              <a:rPr lang="en-US" sz="3600" b="1" u="sng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g~jZË</a:t>
            </a:r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 t 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 †_‡K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ch©šÍ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 `~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¡‡K †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`~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wPÎwU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jÿKi</a:t>
            </a:r>
            <a:r>
              <a:rPr lang="en-US" sz="36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-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296" y="454016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wP‡Î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†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j‡Ýi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†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dvKvm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`~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iZ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¡ 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e¯‘i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`~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iZ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¡ 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Ges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we‡¤^i `~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iZ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¡ 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</a:t>
            </a:r>
            <a:b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n‡j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  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f = 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uv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/(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u+v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) ...        .... (1)</a:t>
            </a:r>
            <a:b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GLb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,†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j‡Ýi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ÿgZv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 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n‡j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mÁvbymv‡i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-</a:t>
            </a:r>
            <a:b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</a:b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utonnyMJ" pitchFamily="2" charset="0"/>
                <a:cs typeface="SutonnyMJ" pitchFamily="2" charset="0"/>
              </a:rPr>
              <a:t>                </a:t>
            </a: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 =1/f  (D)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0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305"/>
    </mc:Choice>
    <mc:Fallback xmlns="">
      <p:transition spd="slow" advClick="0" advTm="6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27" grpId="0" animBg="1"/>
      <p:bldP spid="31" grpId="0" animBg="1"/>
      <p:bldP spid="33" grpId="0"/>
      <p:bldP spid="34" grpId="0" animBg="1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505200"/>
            <a:ext cx="2743200" cy="3352800"/>
          </a:xfrm>
          <a:prstGeom prst="rect">
            <a:avLst/>
          </a:prstGeom>
        </p:spPr>
      </p:pic>
      <p:pic>
        <p:nvPicPr>
          <p:cNvPr id="3" name="Picture 2" descr="images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2253" y="3505200"/>
            <a:ext cx="1523671" cy="335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948" y="228600"/>
            <a:ext cx="4767852" cy="7693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r>
              <a:rPr lang="bn-IN" sz="4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উপকরণ বা </a:t>
            </a:r>
            <a:r>
              <a:rPr lang="en-US" sz="4400" u="sng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যন্ত্রপাতি</a:t>
            </a:r>
            <a:endParaRPr lang="en-US" sz="4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654" y="1611753"/>
            <a:ext cx="41148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উত্তল</a:t>
            </a:r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লেন্স</a:t>
            </a:r>
            <a:endParaRPr lang="en-US" sz="36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604" y="2057403"/>
            <a:ext cx="4303796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২।একটি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প্রজ্জলিত</a:t>
            </a:r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মোম</a:t>
            </a:r>
            <a:endParaRPr lang="en-US" sz="36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33" y="3505200"/>
            <a:ext cx="478155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1604" y="2514603"/>
            <a:ext cx="6056396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প্রয়োজনীয় স্ট্যান্ডসহ আলোক বেঞ্চ </a:t>
            </a:r>
            <a:endParaRPr lang="en-US" sz="3600" b="1" dirty="0">
              <a:ln w="11430"/>
              <a:solidFill>
                <a:srgbClr val="CC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0654" y="1049733"/>
            <a:ext cx="6342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এই পরীক্ষণটি সম্পন্ন করার জন্যে প্রয়োজন-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27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693"/>
    </mc:Choice>
    <mc:Fallback xmlns="">
      <p:transition spd="slow" advTm="2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6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6|1.8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2.2|3.6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|6|4.3|1.3|3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1.9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|3|2.8|3.7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2.6|4.3|4.1|5.7|6|2.4|2.2|4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7|7.6|1.4|4.8|6.2|3.1|2.1|2.8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3.6|2.4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368</Words>
  <Application>Microsoft Office PowerPoint</Application>
  <PresentationFormat>On-screen Show (4:3)</PresentationFormat>
  <Paragraphs>61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NikoshBAN</vt:lpstr>
      <vt:lpstr>Calibri</vt:lpstr>
      <vt:lpstr>Times New Roman</vt:lpstr>
      <vt:lpstr>SutonnyMJ</vt:lpstr>
      <vt:lpstr>Arial</vt:lpstr>
      <vt:lpstr>Wingdings</vt:lpstr>
      <vt:lpstr>Cambria Math</vt:lpstr>
      <vt:lpstr>Vrinda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User.TTTC</dc:creator>
  <cp:lastModifiedBy>user</cp:lastModifiedBy>
  <cp:revision>491</cp:revision>
  <dcterms:created xsi:type="dcterms:W3CDTF">2006-08-16T00:00:00Z</dcterms:created>
  <dcterms:modified xsi:type="dcterms:W3CDTF">2024-11-27T15:04:35Z</dcterms:modified>
</cp:coreProperties>
</file>